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25"/>
  </p:notesMasterIdLst>
  <p:handoutMasterIdLst>
    <p:handoutMasterId r:id="rId26"/>
  </p:handoutMasterIdLst>
  <p:sldIdLst>
    <p:sldId id="2038" r:id="rId2"/>
    <p:sldId id="2037" r:id="rId3"/>
    <p:sldId id="2010" r:id="rId4"/>
    <p:sldId id="2015" r:id="rId5"/>
    <p:sldId id="2011" r:id="rId6"/>
    <p:sldId id="2012" r:id="rId7"/>
    <p:sldId id="2013" r:id="rId8"/>
    <p:sldId id="2016" r:id="rId9"/>
    <p:sldId id="2017" r:id="rId10"/>
    <p:sldId id="2018" r:id="rId11"/>
    <p:sldId id="2019" r:id="rId12"/>
    <p:sldId id="2020" r:id="rId13"/>
    <p:sldId id="2021" r:id="rId14"/>
    <p:sldId id="2022" r:id="rId15"/>
    <p:sldId id="2023" r:id="rId16"/>
    <p:sldId id="2024" r:id="rId17"/>
    <p:sldId id="2025" r:id="rId18"/>
    <p:sldId id="2026" r:id="rId19"/>
    <p:sldId id="2027" r:id="rId20"/>
    <p:sldId id="2028" r:id="rId21"/>
    <p:sldId id="2029" r:id="rId22"/>
    <p:sldId id="2030" r:id="rId23"/>
    <p:sldId id="2031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236561-E639-4768-B0E3-E51B868E7298}">
          <p14:sldIdLst>
            <p14:sldId id="2038"/>
            <p14:sldId id="2037"/>
            <p14:sldId id="2010"/>
            <p14:sldId id="2015"/>
            <p14:sldId id="2011"/>
            <p14:sldId id="2012"/>
            <p14:sldId id="2013"/>
            <p14:sldId id="2016"/>
            <p14:sldId id="2017"/>
            <p14:sldId id="2018"/>
            <p14:sldId id="2019"/>
            <p14:sldId id="2020"/>
            <p14:sldId id="2021"/>
            <p14:sldId id="2022"/>
            <p14:sldId id="2023"/>
            <p14:sldId id="2024"/>
            <p14:sldId id="2025"/>
            <p14:sldId id="2026"/>
            <p14:sldId id="2027"/>
            <p14:sldId id="2028"/>
            <p14:sldId id="2029"/>
            <p14:sldId id="2030"/>
            <p14:sldId id="20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00"/>
    <a:srgbClr val="DDDDDD"/>
    <a:srgbClr val="FF9933"/>
    <a:srgbClr val="0033CC"/>
    <a:srgbClr val="FE120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2521" autoAdjust="0"/>
  </p:normalViewPr>
  <p:slideViewPr>
    <p:cSldViewPr>
      <p:cViewPr varScale="1">
        <p:scale>
          <a:sx n="42" d="100"/>
          <a:sy n="42" d="100"/>
        </p:scale>
        <p:origin x="1125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420"/>
    </p:cViewPr>
  </p:sorterViewPr>
  <p:notesViewPr>
    <p:cSldViewPr>
      <p:cViewPr varScale="1">
        <p:scale>
          <a:sx n="49" d="100"/>
          <a:sy n="49" d="100"/>
        </p:scale>
        <p:origin x="-2309" y="-8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5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59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5" y="8830659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43B3E48-8F7D-41C1-BF40-6A6A7D807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39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1" y="4416099"/>
            <a:ext cx="5142178" cy="41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196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6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575C308-D142-4DE6-8CF3-65FDFE6FE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245BAAA9-6461-47B8-A027-136E00DC0C1B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3052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353F9C2E-2752-44E3-A768-338247801025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7404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F4FF68D4-E707-4A18-8A33-2ADA865E476F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6847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5BF8428C-5F59-4AB7-9C65-A8F3D1C37A79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8400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2060D581-93E6-4CB2-80EF-EB51FD8C6582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668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BA04D8-7B91-4C86-80E7-343B03238FA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1669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9BCBC99B-A57F-416D-989A-1409C81A444D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2337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58AAEDC2-C706-419F-82DD-502E906ED239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2943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834A5DFA-8DE8-4438-A700-B2BCEA8499CB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0366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878283A3-DE2D-4E7C-ABDB-EEDBE7FBAC7E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9769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18EE96C1-CF1F-4F13-A86B-4B68B229E990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055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90A649-3690-480D-8078-E29D1673C8F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623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E400A4-5E2F-4A3E-B606-68EDAAE5D31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244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E6187F4F-FFAB-4AD0-9641-4BF06A7155EE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6824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2F3566CD-6AFA-4CD4-96DC-5407D69560FB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279" y="4337476"/>
            <a:ext cx="5530231" cy="4109186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957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D6CCD557-B894-4FE2-9A91-96650D050F8F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046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50434BC7-92ED-43D6-8EB9-A42F9A69BBE2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028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7BF57828-97A7-42F0-B13D-0B5BB49C7F5E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6714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800" indent="-28646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848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186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525" indent="-22917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864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203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542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881" indent="-22917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6678" fontAlgn="auto">
              <a:spcBef>
                <a:spcPts val="0"/>
              </a:spcBef>
              <a:spcAft>
                <a:spcPts val="0"/>
              </a:spcAft>
            </a:pPr>
            <a:fld id="{92E019DA-64C4-4F5E-9575-14A6AE00110D}" type="slidenum">
              <a:rPr lang="en-US" altLang="en-US" sz="1200">
                <a:solidFill>
                  <a:prstClr val="black"/>
                </a:solidFill>
              </a:rPr>
              <a:pPr defTabSz="916678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819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777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59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11/10/2018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5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11/10/2018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0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8" dist="17961" dir="13500000">
              <a:srgbClr val="E2820E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9" rIns="92075" bIns="4603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2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UT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2313" y="6345238"/>
            <a:ext cx="685800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7" dist="17961" dir="13500000">
              <a:srgbClr val="884E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9" rIns="92075" bIns="46039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6508" y="6446997"/>
            <a:ext cx="2613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384T / 323</a:t>
            </a:r>
          </a:p>
        </p:txBody>
      </p:sp>
    </p:spTree>
    <p:extLst>
      <p:ext uri="{BB962C8B-B14F-4D97-AF65-F5344CB8AC3E}">
        <p14:creationId xmlns:p14="http://schemas.microsoft.com/office/powerpoint/2010/main" val="10782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20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16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-38216"/>
            <a:ext cx="7772400" cy="85274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Lecture 19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525" y="857949"/>
            <a:ext cx="6858000" cy="429704"/>
          </a:xfrm>
        </p:spPr>
        <p:txBody>
          <a:bodyPr>
            <a:noAutofit/>
          </a:bodyPr>
          <a:lstStyle/>
          <a:p>
            <a:r>
              <a:rPr lang="en-US" sz="1600" b="1" dirty="0"/>
              <a:t>Chemical Engineering for Micro/Nano Fabrication</a:t>
            </a:r>
          </a:p>
          <a:p>
            <a:endParaRPr lang="en-US" sz="1100" dirty="0"/>
          </a:p>
        </p:txBody>
      </p:sp>
      <p:pic>
        <p:nvPicPr>
          <p:cNvPr id="4" name="Picture 3" descr="skele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49" y="1534510"/>
            <a:ext cx="4702449" cy="44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6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2" descr="p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3" y="314328"/>
            <a:ext cx="602297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4495800" y="1295402"/>
            <a:ext cx="42672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200" dirty="0">
                <a:solidFill>
                  <a:srgbClr val="0000FF"/>
                </a:solidFill>
              </a:rPr>
              <a:t>Poly(p-</a:t>
            </a:r>
            <a:r>
              <a:rPr lang="en-US" altLang="en-US" sz="3200" dirty="0" err="1">
                <a:solidFill>
                  <a:srgbClr val="0000FF"/>
                </a:solidFill>
              </a:rPr>
              <a:t>hydroxystyrene</a:t>
            </a:r>
            <a:r>
              <a:rPr lang="en-US" alt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1340" y="4572003"/>
            <a:ext cx="282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No swelling!!!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But……</a:t>
            </a:r>
          </a:p>
        </p:txBody>
      </p:sp>
    </p:spTree>
    <p:extLst>
      <p:ext uri="{BB962C8B-B14F-4D97-AF65-F5344CB8AC3E}">
        <p14:creationId xmlns:p14="http://schemas.microsoft.com/office/powerpoint/2010/main" val="19757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p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04801"/>
            <a:ext cx="8034339" cy="233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3" descr="p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91" y="2724154"/>
            <a:ext cx="587533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4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1" y="685800"/>
            <a:ext cx="88011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3200" dirty="0">
                <a:solidFill>
                  <a:srgbClr val="0000FF"/>
                </a:solidFill>
              </a:rPr>
              <a:t>Is there an I-line like positive resist for DUV???</a:t>
            </a:r>
            <a:br>
              <a:rPr lang="en-US" altLang="en-US" sz="3200" dirty="0">
                <a:solidFill>
                  <a:srgbClr val="0000FF"/>
                </a:solidFill>
              </a:rPr>
            </a:br>
            <a:r>
              <a:rPr lang="en-US" altLang="en-US" sz="3200" dirty="0">
                <a:solidFill>
                  <a:srgbClr val="0000FF"/>
                </a:solidFill>
              </a:rPr>
              <a:t/>
            </a:r>
            <a:br>
              <a:rPr lang="en-US" altLang="en-US" sz="3200" dirty="0">
                <a:solidFill>
                  <a:srgbClr val="0000FF"/>
                </a:solidFill>
              </a:rPr>
            </a:br>
            <a:r>
              <a:rPr lang="en-US" altLang="en-US" sz="2400" dirty="0">
                <a:solidFill>
                  <a:srgbClr val="0000FF"/>
                </a:solidFill>
              </a:rPr>
              <a:t>If this can be done in the DUV… it will require:</a:t>
            </a:r>
          </a:p>
        </p:txBody>
      </p:sp>
      <p:sp>
        <p:nvSpPr>
          <p:cNvPr id="15667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3400" y="2590800"/>
            <a:ext cx="87630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buFontTx/>
              <a:buChar char="•"/>
            </a:pPr>
            <a:r>
              <a:rPr lang="en-US" altLang="en-US" sz="3200" dirty="0"/>
              <a:t>New Photoactive Compound ..not DNQ</a:t>
            </a:r>
          </a:p>
          <a:p>
            <a:pPr algn="l" eaLnBrk="1" hangingPunct="1">
              <a:buFontTx/>
              <a:buChar char="•"/>
            </a:pPr>
            <a:r>
              <a:rPr lang="en-US" altLang="en-US" sz="3200" dirty="0"/>
              <a:t>New Resin…not </a:t>
            </a:r>
            <a:r>
              <a:rPr lang="en-US" altLang="en-US" sz="3200" dirty="0" err="1"/>
              <a:t>Novolac</a:t>
            </a:r>
            <a:endParaRPr lang="en-US" altLang="en-US" sz="3200" dirty="0"/>
          </a:p>
          <a:p>
            <a:pPr algn="l" eaLnBrk="1" hangingPunct="1">
              <a:buFontTx/>
              <a:buChar char="•"/>
            </a:pPr>
            <a:r>
              <a:rPr lang="en-US" altLang="en-US" sz="3200" dirty="0"/>
              <a:t>More light than an Hg lamp can provide</a:t>
            </a:r>
          </a:p>
        </p:txBody>
      </p:sp>
    </p:spTree>
    <p:extLst>
      <p:ext uri="{BB962C8B-B14F-4D97-AF65-F5344CB8AC3E}">
        <p14:creationId xmlns:p14="http://schemas.microsoft.com/office/powerpoint/2010/main" val="20890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Text Box 2"/>
          <p:cNvSpPr txBox="1">
            <a:spLocks noChangeArrowheads="1"/>
          </p:cNvSpPr>
          <p:nvPr/>
        </p:nvSpPr>
        <p:spPr bwMode="auto">
          <a:xfrm>
            <a:off x="1828801" y="406403"/>
            <a:ext cx="6331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>
                <a:solidFill>
                  <a:srgbClr val="0000FF"/>
                </a:solidFill>
              </a:rPr>
              <a:t>Ideal Sensitizer Characteristics</a:t>
            </a:r>
          </a:p>
        </p:txBody>
      </p:sp>
      <p:sp>
        <p:nvSpPr>
          <p:cNvPr id="160772" name="Text Box 3"/>
          <p:cNvSpPr txBox="1">
            <a:spLocks noChangeArrowheads="1"/>
          </p:cNvSpPr>
          <p:nvPr/>
        </p:nvSpPr>
        <p:spPr bwMode="auto">
          <a:xfrm>
            <a:off x="838200" y="1676401"/>
            <a:ext cx="731777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</a:rPr>
              <a:t>  </a:t>
            </a:r>
            <a:r>
              <a:rPr lang="en-US" altLang="en-US" sz="3200" dirty="0">
                <a:solidFill>
                  <a:prstClr val="black"/>
                </a:solidFill>
                <a:latin typeface="+mn-lt"/>
              </a:rPr>
              <a:t>High Extinction at </a:t>
            </a:r>
            <a:r>
              <a:rPr lang="en-US" altLang="en-US" sz="3200" dirty="0" smtClean="0">
                <a:solidFill>
                  <a:prstClr val="black"/>
                </a:solidFill>
                <a:latin typeface="+mn-lt"/>
              </a:rPr>
              <a:t>254nm</a:t>
            </a:r>
            <a:endParaRPr lang="en-US" altLang="en-US" sz="3200" dirty="0">
              <a:solidFill>
                <a:prstClr val="black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+mn-lt"/>
              </a:rPr>
              <a:t>  High Quantum Efficiency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+mn-lt"/>
              </a:rPr>
              <a:t>  Photoproducts Transparent at 254nm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+mn-lt"/>
              </a:rPr>
              <a:t>  No Absorbance Above 300nm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+mn-lt"/>
              </a:rPr>
              <a:t>  Useful Change in Polarity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+mn-lt"/>
              </a:rPr>
              <a:t>  Thermal Stability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+mn-lt"/>
              </a:rPr>
              <a:t>  Solubility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+mn-lt"/>
              </a:rPr>
              <a:t>  Synthetic Access</a:t>
            </a:r>
          </a:p>
        </p:txBody>
      </p:sp>
    </p:spTree>
    <p:extLst>
      <p:ext uri="{BB962C8B-B14F-4D97-AF65-F5344CB8AC3E}">
        <p14:creationId xmlns:p14="http://schemas.microsoft.com/office/powerpoint/2010/main" val="4672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2" descr="p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1" y="796926"/>
            <a:ext cx="6692900" cy="568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Text Box 3"/>
          <p:cNvSpPr txBox="1">
            <a:spLocks noChangeArrowheads="1"/>
          </p:cNvSpPr>
          <p:nvPr/>
        </p:nvSpPr>
        <p:spPr bwMode="auto">
          <a:xfrm>
            <a:off x="2457452" y="95251"/>
            <a:ext cx="41537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rgbClr val="0000FF"/>
                </a:solidFill>
              </a:rPr>
              <a:t>Spectral Properties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5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3" y="346075"/>
            <a:ext cx="8213725" cy="1143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rgbClr val="0000FF"/>
                </a:solidFill>
              </a:rPr>
              <a:t>Candidate 1,3-Diacyl-2-diazo chromophores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2607" y="1129485"/>
            <a:ext cx="5410200" cy="3733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Bleach in the DUV.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Good film forming properties.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Quantum efficiency of ~ 0.3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Carboxylic acid photoproducts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N</a:t>
            </a:r>
            <a:r>
              <a:rPr lang="en-US" altLang="en-US" dirty="0"/>
              <a:t>-substituted 3-diazopiperidine-2,4-diones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O</a:t>
            </a:r>
            <a:r>
              <a:rPr lang="en-US" altLang="en-US" dirty="0"/>
              <a:t>-substituted 3-diazo-7-hydroxy-4-oxocoumarin</a:t>
            </a:r>
          </a:p>
        </p:txBody>
      </p:sp>
      <p:sp>
        <p:nvSpPr>
          <p:cNvPr id="166917" name="Rectangle 4"/>
          <p:cNvSpPr>
            <a:spLocks noChangeArrowheads="1"/>
          </p:cNvSpPr>
          <p:nvPr/>
        </p:nvSpPr>
        <p:spPr bwMode="auto">
          <a:xfrm>
            <a:off x="608013" y="4942680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1400" dirty="0">
                <a:solidFill>
                  <a:prstClr val="black"/>
                </a:solidFill>
              </a:rPr>
              <a:t>Willson C. G., Miller R. D., McKean D. R., Pederson L. A., </a:t>
            </a:r>
            <a:r>
              <a:rPr lang="en-US" altLang="en-US" sz="1400" dirty="0" err="1">
                <a:solidFill>
                  <a:prstClr val="black"/>
                </a:solidFill>
              </a:rPr>
              <a:t>Regitz</a:t>
            </a:r>
            <a:r>
              <a:rPr lang="en-US" altLang="en-US" sz="1400" dirty="0">
                <a:solidFill>
                  <a:prstClr val="black"/>
                </a:solidFill>
              </a:rPr>
              <a:t> M.; </a:t>
            </a:r>
            <a:r>
              <a:rPr lang="en-US" altLang="en-US" sz="1400" i="1" dirty="0">
                <a:solidFill>
                  <a:prstClr val="black"/>
                </a:solidFill>
              </a:rPr>
              <a:t>SPIE</a:t>
            </a:r>
            <a:r>
              <a:rPr lang="en-US" altLang="en-US" sz="1400" dirty="0">
                <a:solidFill>
                  <a:prstClr val="black"/>
                </a:solidFill>
              </a:rPr>
              <a:t> Vol. 771 Advances in Resist Technology and Processing IV </a:t>
            </a:r>
            <a:r>
              <a:rPr lang="en-US" altLang="en-US" sz="1400" b="1" dirty="0">
                <a:solidFill>
                  <a:prstClr val="black"/>
                </a:solidFill>
              </a:rPr>
              <a:t>1987</a:t>
            </a:r>
            <a:r>
              <a:rPr lang="en-US" altLang="en-US" sz="1400" dirty="0">
                <a:solidFill>
                  <a:prstClr val="black"/>
                </a:solidFill>
              </a:rPr>
              <a:t>, 2.</a:t>
            </a:r>
          </a:p>
        </p:txBody>
      </p:sp>
      <p:sp>
        <p:nvSpPr>
          <p:cNvPr id="166918" name="Rectangle 5"/>
          <p:cNvSpPr>
            <a:spLocks noChangeArrowheads="1"/>
          </p:cNvSpPr>
          <p:nvPr/>
        </p:nvSpPr>
        <p:spPr bwMode="auto">
          <a:xfrm>
            <a:off x="608013" y="5460206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400" dirty="0">
                <a:solidFill>
                  <a:prstClr val="black"/>
                </a:solidFill>
                <a:cs typeface="Times New Roman" panose="02020603050405020304" pitchFamily="18" charset="0"/>
              </a:rPr>
              <a:t>Willson, C. G.; Leeson, M. J.; </a:t>
            </a:r>
            <a:r>
              <a:rPr lang="en-US" altLang="en-US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Yeuh</a:t>
            </a:r>
            <a:r>
              <a:rPr lang="en-US" altLang="en-US" sz="1400" dirty="0">
                <a:solidFill>
                  <a:prstClr val="black"/>
                </a:solidFill>
                <a:cs typeface="Times New Roman" panose="02020603050405020304" pitchFamily="18" charset="0"/>
              </a:rPr>
              <a:t>, W.; </a:t>
            </a:r>
            <a:r>
              <a:rPr lang="en-US" altLang="en-US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Steinhausler</a:t>
            </a:r>
            <a:r>
              <a:rPr lang="en-US" altLang="en-US" sz="1400" dirty="0">
                <a:solidFill>
                  <a:prstClr val="black"/>
                </a:solidFill>
                <a:cs typeface="Times New Roman" panose="02020603050405020304" pitchFamily="18" charset="0"/>
              </a:rPr>
              <a:t>, T.; McAdams, C. L.; Levering, V.; </a:t>
            </a:r>
            <a:r>
              <a:rPr lang="en-US" altLang="en-US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Pawolski</a:t>
            </a:r>
            <a:r>
              <a:rPr lang="en-US" altLang="en-US" sz="1400" dirty="0">
                <a:solidFill>
                  <a:prstClr val="black"/>
                </a:solidFill>
                <a:cs typeface="Times New Roman" panose="02020603050405020304" pitchFamily="18" charset="0"/>
              </a:rPr>
              <a:t>, A.; Aslam, M.; </a:t>
            </a:r>
            <a:r>
              <a:rPr lang="en-US" altLang="en-US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Vicari</a:t>
            </a:r>
            <a:r>
              <a:rPr lang="en-US" altLang="en-US" sz="1400" dirty="0">
                <a:solidFill>
                  <a:prstClr val="black"/>
                </a:solidFill>
                <a:cs typeface="Times New Roman" panose="02020603050405020304" pitchFamily="18" charset="0"/>
              </a:rPr>
              <a:t>, R.; Sheehan, M. T.; </a:t>
            </a:r>
            <a:r>
              <a:rPr lang="en-US" altLang="en-US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Sounik</a:t>
            </a:r>
            <a:r>
              <a:rPr lang="en-US" altLang="en-US" sz="1400" dirty="0">
                <a:solidFill>
                  <a:prstClr val="black"/>
                </a:solidFill>
                <a:cs typeface="Times New Roman" panose="02020603050405020304" pitchFamily="18" charset="0"/>
              </a:rPr>
              <a:t>, J. R.; </a:t>
            </a:r>
            <a:r>
              <a:rPr lang="en-US" altLang="en-US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Dammel</a:t>
            </a:r>
            <a:r>
              <a:rPr lang="en-US" altLang="en-US" sz="1400" dirty="0">
                <a:solidFill>
                  <a:prstClr val="black"/>
                </a:solidFill>
                <a:cs typeface="Times New Roman" panose="02020603050405020304" pitchFamily="18" charset="0"/>
              </a:rPr>
              <a:t>, R.R.; </a:t>
            </a:r>
            <a:r>
              <a:rPr lang="en-US" altLang="en-US" sz="1400" i="1" dirty="0">
                <a:solidFill>
                  <a:prstClr val="black"/>
                </a:solidFill>
                <a:cs typeface="Times New Roman" panose="02020603050405020304" pitchFamily="18" charset="0"/>
              </a:rPr>
              <a:t>Proc. SPIE,</a:t>
            </a:r>
            <a:r>
              <a:rPr lang="en-US" altLang="en-US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1997</a:t>
            </a:r>
            <a:r>
              <a:rPr lang="en-US" altLang="en-US" sz="14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1400" i="1" dirty="0">
                <a:solidFill>
                  <a:prstClr val="black"/>
                </a:solidFill>
                <a:cs typeface="Times New Roman" panose="02020603050405020304" pitchFamily="18" charset="0"/>
              </a:rPr>
              <a:t>22</a:t>
            </a:r>
            <a:r>
              <a:rPr lang="en-US" altLang="en-US" sz="1400" dirty="0">
                <a:solidFill>
                  <a:prstClr val="black"/>
                </a:solidFill>
                <a:cs typeface="Times New Roman" panose="02020603050405020304" pitchFamily="18" charset="0"/>
              </a:rPr>
              <a:t>, 226</a:t>
            </a:r>
            <a:r>
              <a:rPr lang="en-US" altLang="en-US" sz="1400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166919" name="Object 6"/>
          <p:cNvGraphicFramePr>
            <a:graphicFrameLocks noChangeAspect="1"/>
          </p:cNvGraphicFramePr>
          <p:nvPr>
            <p:extLst/>
          </p:nvPr>
        </p:nvGraphicFramePr>
        <p:xfrm>
          <a:off x="5791203" y="1129488"/>
          <a:ext cx="2360613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9" name="Document" r:id="rId4" imgW="1743075" imgH="2486025" progId="ChemWindow.Document">
                  <p:embed/>
                </p:oleObj>
              </mc:Choice>
              <mc:Fallback>
                <p:oleObj name="Document" r:id="rId4" imgW="1743075" imgH="2486025" progId="ChemWindow.Document">
                  <p:embed/>
                  <p:pic>
                    <p:nvPicPr>
                      <p:cNvPr id="1669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3" y="1129488"/>
                        <a:ext cx="2360613" cy="340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0" name="Text Box 7"/>
          <p:cNvSpPr txBox="1">
            <a:spLocks noChangeArrowheads="1"/>
          </p:cNvSpPr>
          <p:nvPr/>
        </p:nvSpPr>
        <p:spPr bwMode="auto">
          <a:xfrm>
            <a:off x="608014" y="5908279"/>
            <a:ext cx="56070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1600" dirty="0">
                <a:solidFill>
                  <a:prstClr val="black"/>
                </a:solidFill>
              </a:rPr>
              <a:t>Nishimura, et. al 6923-50 SPIE 2008 </a:t>
            </a:r>
          </a:p>
        </p:txBody>
      </p:sp>
    </p:spTree>
    <p:extLst>
      <p:ext uri="{BB962C8B-B14F-4D97-AF65-F5344CB8AC3E}">
        <p14:creationId xmlns:p14="http://schemas.microsoft.com/office/powerpoint/2010/main" val="29412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2"/>
          <p:cNvSpPr>
            <a:spLocks noChangeArrowheads="1"/>
          </p:cNvSpPr>
          <p:nvPr/>
        </p:nvSpPr>
        <p:spPr bwMode="auto">
          <a:xfrm>
            <a:off x="1893888" y="1458913"/>
            <a:ext cx="5962650" cy="377348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2804" name="Line 3"/>
          <p:cNvSpPr>
            <a:spLocks noChangeShapeType="1"/>
          </p:cNvSpPr>
          <p:nvPr/>
        </p:nvSpPr>
        <p:spPr bwMode="auto">
          <a:xfrm>
            <a:off x="3357563" y="21812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6" name="Freeform 5"/>
          <p:cNvSpPr>
            <a:spLocks/>
          </p:cNvSpPr>
          <p:nvPr/>
        </p:nvSpPr>
        <p:spPr bwMode="auto">
          <a:xfrm>
            <a:off x="3552825" y="1458913"/>
            <a:ext cx="2816225" cy="3854450"/>
          </a:xfrm>
          <a:custGeom>
            <a:avLst/>
            <a:gdLst>
              <a:gd name="T0" fmla="*/ 0 w 1833"/>
              <a:gd name="T1" fmla="*/ 0 h 2367"/>
              <a:gd name="T2" fmla="*/ 67602 w 1833"/>
              <a:gd name="T3" fmla="*/ 1682149 h 2367"/>
              <a:gd name="T4" fmla="*/ 221242 w 1833"/>
              <a:gd name="T5" fmla="*/ 2695021 h 2367"/>
              <a:gd name="T6" fmla="*/ 528522 w 1833"/>
              <a:gd name="T7" fmla="*/ 2496355 h 2367"/>
              <a:gd name="T8" fmla="*/ 835803 w 1833"/>
              <a:gd name="T9" fmla="*/ 1356467 h 2367"/>
              <a:gd name="T10" fmla="*/ 1075481 w 1833"/>
              <a:gd name="T11" fmla="*/ 1157801 h 2367"/>
              <a:gd name="T12" fmla="*/ 1639341 w 1833"/>
              <a:gd name="T13" fmla="*/ 3419664 h 2367"/>
              <a:gd name="T14" fmla="*/ 2816225 w 1833"/>
              <a:gd name="T15" fmla="*/ 3763259 h 23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33" h="2367">
                <a:moveTo>
                  <a:pt x="0" y="0"/>
                </a:moveTo>
                <a:cubicBezTo>
                  <a:pt x="10" y="378"/>
                  <a:pt x="20" y="757"/>
                  <a:pt x="44" y="1033"/>
                </a:cubicBezTo>
                <a:cubicBezTo>
                  <a:pt x="68" y="1309"/>
                  <a:pt x="94" y="1572"/>
                  <a:pt x="144" y="1655"/>
                </a:cubicBezTo>
                <a:cubicBezTo>
                  <a:pt x="194" y="1738"/>
                  <a:pt x="277" y="1670"/>
                  <a:pt x="344" y="1533"/>
                </a:cubicBezTo>
                <a:cubicBezTo>
                  <a:pt x="411" y="1396"/>
                  <a:pt x="485" y="970"/>
                  <a:pt x="544" y="833"/>
                </a:cubicBezTo>
                <a:cubicBezTo>
                  <a:pt x="603" y="696"/>
                  <a:pt x="613" y="500"/>
                  <a:pt x="700" y="711"/>
                </a:cubicBezTo>
                <a:cubicBezTo>
                  <a:pt x="787" y="922"/>
                  <a:pt x="878" y="1833"/>
                  <a:pt x="1067" y="2100"/>
                </a:cubicBezTo>
                <a:cubicBezTo>
                  <a:pt x="1256" y="2367"/>
                  <a:pt x="1705" y="2276"/>
                  <a:pt x="1833" y="2311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7" name="Text Box 6"/>
          <p:cNvSpPr txBox="1">
            <a:spLocks noChangeArrowheads="1"/>
          </p:cNvSpPr>
          <p:nvPr/>
        </p:nvSpPr>
        <p:spPr bwMode="auto">
          <a:xfrm>
            <a:off x="5287963" y="2178050"/>
            <a:ext cx="20201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600" i="1" dirty="0">
                <a:latin typeface="Arial" panose="020B0604020202020204" pitchFamily="34" charset="0"/>
                <a:ea typeface="MS PGothic" panose="020B0600070205080204" pitchFamily="34" charset="-128"/>
              </a:rPr>
              <a:t>Meta</a:t>
            </a:r>
            <a:r>
              <a:rPr lang="en-US" altLang="ja-JP" sz="1600" dirty="0">
                <a:latin typeface="Arial" panose="020B0604020202020204" pitchFamily="34" charset="0"/>
                <a:ea typeface="MS PGothic" panose="020B0600070205080204" pitchFamily="34" charset="-128"/>
              </a:rPr>
              <a:t>-cresol </a:t>
            </a:r>
            <a:r>
              <a:rPr lang="en-US" altLang="ja-JP" sz="1600" dirty="0" err="1">
                <a:latin typeface="Arial" panose="020B0604020202020204" pitchFamily="34" charset="0"/>
                <a:ea typeface="MS PGothic" panose="020B0600070205080204" pitchFamily="34" charset="-128"/>
              </a:rPr>
              <a:t>novolak</a:t>
            </a:r>
            <a:endParaRPr lang="en-US" altLang="ja-JP" sz="16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32808" name="Text Box 7"/>
          <p:cNvSpPr txBox="1">
            <a:spLocks noChangeArrowheads="1"/>
          </p:cNvSpPr>
          <p:nvPr/>
        </p:nvSpPr>
        <p:spPr bwMode="auto">
          <a:xfrm>
            <a:off x="3648075" y="1690688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800" dirty="0">
                <a:latin typeface="Arial" panose="020B0604020202020204" pitchFamily="34" charset="0"/>
                <a:ea typeface="MS PGothic" panose="020B0600070205080204" pitchFamily="34" charset="-128"/>
              </a:rPr>
              <a:t>Poly-(4-hydroxystyrene</a:t>
            </a:r>
            <a:r>
              <a:rPr lang="en-US" altLang="ja-JP" sz="1200" dirty="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332810" name="Line 9"/>
          <p:cNvSpPr>
            <a:spLocks noChangeShapeType="1"/>
          </p:cNvSpPr>
          <p:nvPr/>
        </p:nvSpPr>
        <p:spPr bwMode="auto">
          <a:xfrm flipH="1">
            <a:off x="3155950" y="1908175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1" name="Line 10"/>
          <p:cNvSpPr>
            <a:spLocks noChangeShapeType="1"/>
          </p:cNvSpPr>
          <p:nvPr/>
        </p:nvSpPr>
        <p:spPr bwMode="auto">
          <a:xfrm flipH="1">
            <a:off x="4756150" y="2446338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2" name="Line 11"/>
          <p:cNvSpPr>
            <a:spLocks noChangeShapeType="1"/>
          </p:cNvSpPr>
          <p:nvPr/>
        </p:nvSpPr>
        <p:spPr bwMode="auto">
          <a:xfrm flipV="1">
            <a:off x="72278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3" name="Line 12"/>
          <p:cNvSpPr>
            <a:spLocks noChangeShapeType="1"/>
          </p:cNvSpPr>
          <p:nvPr/>
        </p:nvSpPr>
        <p:spPr bwMode="auto">
          <a:xfrm flipV="1">
            <a:off x="65420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4" name="Line 13"/>
          <p:cNvSpPr>
            <a:spLocks noChangeShapeType="1"/>
          </p:cNvSpPr>
          <p:nvPr/>
        </p:nvSpPr>
        <p:spPr bwMode="auto">
          <a:xfrm flipV="1">
            <a:off x="58562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5" name="Line 14"/>
          <p:cNvSpPr>
            <a:spLocks noChangeShapeType="1"/>
          </p:cNvSpPr>
          <p:nvPr/>
        </p:nvSpPr>
        <p:spPr bwMode="auto">
          <a:xfrm flipV="1">
            <a:off x="51704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6" name="Line 15"/>
          <p:cNvSpPr>
            <a:spLocks noChangeShapeType="1"/>
          </p:cNvSpPr>
          <p:nvPr/>
        </p:nvSpPr>
        <p:spPr bwMode="auto">
          <a:xfrm flipV="1">
            <a:off x="44846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7" name="Line 16"/>
          <p:cNvSpPr>
            <a:spLocks noChangeShapeType="1"/>
          </p:cNvSpPr>
          <p:nvPr/>
        </p:nvSpPr>
        <p:spPr bwMode="auto">
          <a:xfrm flipV="1">
            <a:off x="37988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8" name="Line 17"/>
          <p:cNvSpPr>
            <a:spLocks noChangeShapeType="1"/>
          </p:cNvSpPr>
          <p:nvPr/>
        </p:nvSpPr>
        <p:spPr bwMode="auto">
          <a:xfrm flipV="1">
            <a:off x="31892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9" name="Line 18"/>
          <p:cNvSpPr>
            <a:spLocks noChangeShapeType="1"/>
          </p:cNvSpPr>
          <p:nvPr/>
        </p:nvSpPr>
        <p:spPr bwMode="auto">
          <a:xfrm flipV="1">
            <a:off x="2503488" y="51450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20" name="Text Box 19"/>
          <p:cNvSpPr txBox="1">
            <a:spLocks noChangeArrowheads="1"/>
          </p:cNvSpPr>
          <p:nvPr/>
        </p:nvSpPr>
        <p:spPr bwMode="auto">
          <a:xfrm>
            <a:off x="2297113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200</a:t>
            </a:r>
          </a:p>
        </p:txBody>
      </p:sp>
      <p:sp>
        <p:nvSpPr>
          <p:cNvPr id="332821" name="Text Box 20"/>
          <p:cNvSpPr txBox="1">
            <a:spLocks noChangeArrowheads="1"/>
          </p:cNvSpPr>
          <p:nvPr/>
        </p:nvSpPr>
        <p:spPr bwMode="auto">
          <a:xfrm>
            <a:off x="2970213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225</a:t>
            </a:r>
          </a:p>
        </p:txBody>
      </p:sp>
      <p:sp>
        <p:nvSpPr>
          <p:cNvPr id="332822" name="Text Box 21"/>
          <p:cNvSpPr txBox="1">
            <a:spLocks noChangeArrowheads="1"/>
          </p:cNvSpPr>
          <p:nvPr/>
        </p:nvSpPr>
        <p:spPr bwMode="auto">
          <a:xfrm>
            <a:off x="3573463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250</a:t>
            </a:r>
          </a:p>
        </p:txBody>
      </p:sp>
      <p:sp>
        <p:nvSpPr>
          <p:cNvPr id="332823" name="Text Box 22"/>
          <p:cNvSpPr txBox="1">
            <a:spLocks noChangeArrowheads="1"/>
          </p:cNvSpPr>
          <p:nvPr/>
        </p:nvSpPr>
        <p:spPr bwMode="auto">
          <a:xfrm>
            <a:off x="4265613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275</a:t>
            </a:r>
          </a:p>
        </p:txBody>
      </p:sp>
      <p:sp>
        <p:nvSpPr>
          <p:cNvPr id="332824" name="Text Box 23"/>
          <p:cNvSpPr txBox="1">
            <a:spLocks noChangeArrowheads="1"/>
          </p:cNvSpPr>
          <p:nvPr/>
        </p:nvSpPr>
        <p:spPr bwMode="auto">
          <a:xfrm>
            <a:off x="4951413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300</a:t>
            </a:r>
          </a:p>
        </p:txBody>
      </p:sp>
      <p:sp>
        <p:nvSpPr>
          <p:cNvPr id="332825" name="Text Box 24"/>
          <p:cNvSpPr txBox="1">
            <a:spLocks noChangeArrowheads="1"/>
          </p:cNvSpPr>
          <p:nvPr/>
        </p:nvSpPr>
        <p:spPr bwMode="auto">
          <a:xfrm>
            <a:off x="5646738" y="5237163"/>
            <a:ext cx="439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325</a:t>
            </a:r>
          </a:p>
        </p:txBody>
      </p:sp>
      <p:sp>
        <p:nvSpPr>
          <p:cNvPr id="332826" name="Text Box 25"/>
          <p:cNvSpPr txBox="1">
            <a:spLocks noChangeArrowheads="1"/>
          </p:cNvSpPr>
          <p:nvPr/>
        </p:nvSpPr>
        <p:spPr bwMode="auto">
          <a:xfrm>
            <a:off x="6989763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375</a:t>
            </a:r>
          </a:p>
        </p:txBody>
      </p:sp>
      <p:sp>
        <p:nvSpPr>
          <p:cNvPr id="332827" name="Text Box 26"/>
          <p:cNvSpPr txBox="1">
            <a:spLocks noChangeArrowheads="1"/>
          </p:cNvSpPr>
          <p:nvPr/>
        </p:nvSpPr>
        <p:spPr bwMode="auto">
          <a:xfrm>
            <a:off x="6303963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350</a:t>
            </a:r>
          </a:p>
        </p:txBody>
      </p:sp>
      <p:sp>
        <p:nvSpPr>
          <p:cNvPr id="332828" name="Text Box 27"/>
          <p:cNvSpPr txBox="1">
            <a:spLocks noChangeArrowheads="1"/>
          </p:cNvSpPr>
          <p:nvPr/>
        </p:nvSpPr>
        <p:spPr bwMode="auto">
          <a:xfrm>
            <a:off x="7627938" y="5237163"/>
            <a:ext cx="439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400</a:t>
            </a:r>
          </a:p>
        </p:txBody>
      </p:sp>
      <p:sp>
        <p:nvSpPr>
          <p:cNvPr id="332829" name="Text Box 28"/>
          <p:cNvSpPr txBox="1">
            <a:spLocks noChangeArrowheads="1"/>
          </p:cNvSpPr>
          <p:nvPr/>
        </p:nvSpPr>
        <p:spPr bwMode="auto">
          <a:xfrm>
            <a:off x="1716088" y="52371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175</a:t>
            </a:r>
          </a:p>
        </p:txBody>
      </p:sp>
      <p:sp>
        <p:nvSpPr>
          <p:cNvPr id="332830" name="Line 29"/>
          <p:cNvSpPr>
            <a:spLocks noChangeShapeType="1"/>
          </p:cNvSpPr>
          <p:nvPr/>
        </p:nvSpPr>
        <p:spPr bwMode="auto">
          <a:xfrm>
            <a:off x="1908175" y="47498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1" name="Line 30"/>
          <p:cNvSpPr>
            <a:spLocks noChangeShapeType="1"/>
          </p:cNvSpPr>
          <p:nvPr/>
        </p:nvSpPr>
        <p:spPr bwMode="auto">
          <a:xfrm>
            <a:off x="1908175" y="42386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2" name="Line 31"/>
          <p:cNvSpPr>
            <a:spLocks noChangeShapeType="1"/>
          </p:cNvSpPr>
          <p:nvPr/>
        </p:nvSpPr>
        <p:spPr bwMode="auto">
          <a:xfrm>
            <a:off x="1908175" y="374015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3" name="Line 32"/>
          <p:cNvSpPr>
            <a:spLocks noChangeShapeType="1"/>
          </p:cNvSpPr>
          <p:nvPr/>
        </p:nvSpPr>
        <p:spPr bwMode="auto">
          <a:xfrm>
            <a:off x="1908175" y="32496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4" name="Line 33"/>
          <p:cNvSpPr>
            <a:spLocks noChangeShapeType="1"/>
          </p:cNvSpPr>
          <p:nvPr/>
        </p:nvSpPr>
        <p:spPr bwMode="auto">
          <a:xfrm>
            <a:off x="1908175" y="271621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5" name="Line 34"/>
          <p:cNvSpPr>
            <a:spLocks noChangeShapeType="1"/>
          </p:cNvSpPr>
          <p:nvPr/>
        </p:nvSpPr>
        <p:spPr bwMode="auto">
          <a:xfrm>
            <a:off x="1908175" y="22113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6" name="Line 35"/>
          <p:cNvSpPr>
            <a:spLocks noChangeShapeType="1"/>
          </p:cNvSpPr>
          <p:nvPr/>
        </p:nvSpPr>
        <p:spPr bwMode="auto">
          <a:xfrm>
            <a:off x="1908175" y="17049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37" name="Text Box 36"/>
          <p:cNvSpPr txBox="1">
            <a:spLocks noChangeArrowheads="1"/>
          </p:cNvSpPr>
          <p:nvPr/>
        </p:nvSpPr>
        <p:spPr bwMode="auto">
          <a:xfrm>
            <a:off x="1466850" y="4638675"/>
            <a:ext cx="44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0.4</a:t>
            </a:r>
          </a:p>
        </p:txBody>
      </p:sp>
      <p:sp>
        <p:nvSpPr>
          <p:cNvPr id="332838" name="Text Box 37"/>
          <p:cNvSpPr txBox="1">
            <a:spLocks noChangeArrowheads="1"/>
          </p:cNvSpPr>
          <p:nvPr/>
        </p:nvSpPr>
        <p:spPr bwMode="auto">
          <a:xfrm>
            <a:off x="1466850" y="4119563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0.8</a:t>
            </a:r>
          </a:p>
        </p:txBody>
      </p:sp>
      <p:sp>
        <p:nvSpPr>
          <p:cNvPr id="332839" name="Text Box 38"/>
          <p:cNvSpPr txBox="1">
            <a:spLocks noChangeArrowheads="1"/>
          </p:cNvSpPr>
          <p:nvPr/>
        </p:nvSpPr>
        <p:spPr bwMode="auto">
          <a:xfrm>
            <a:off x="1466850" y="3629025"/>
            <a:ext cx="44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1.2</a:t>
            </a:r>
          </a:p>
        </p:txBody>
      </p:sp>
      <p:sp>
        <p:nvSpPr>
          <p:cNvPr id="332840" name="Text Box 39"/>
          <p:cNvSpPr txBox="1">
            <a:spLocks noChangeArrowheads="1"/>
          </p:cNvSpPr>
          <p:nvPr/>
        </p:nvSpPr>
        <p:spPr bwMode="auto">
          <a:xfrm>
            <a:off x="1466850" y="3108325"/>
            <a:ext cx="44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 dirty="0">
                <a:latin typeface="Arial" panose="020B0604020202020204" pitchFamily="34" charset="0"/>
                <a:ea typeface="MS PGothic" panose="020B0600070205080204" pitchFamily="34" charset="-128"/>
              </a:rPr>
              <a:t>1.6</a:t>
            </a:r>
          </a:p>
        </p:txBody>
      </p:sp>
      <p:sp>
        <p:nvSpPr>
          <p:cNvPr id="332841" name="Text Box 40"/>
          <p:cNvSpPr txBox="1">
            <a:spLocks noChangeArrowheads="1"/>
          </p:cNvSpPr>
          <p:nvPr/>
        </p:nvSpPr>
        <p:spPr bwMode="auto">
          <a:xfrm>
            <a:off x="1466850" y="2603500"/>
            <a:ext cx="44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2.0</a:t>
            </a:r>
          </a:p>
        </p:txBody>
      </p:sp>
      <p:sp>
        <p:nvSpPr>
          <p:cNvPr id="332842" name="Text Box 41"/>
          <p:cNvSpPr txBox="1">
            <a:spLocks noChangeArrowheads="1"/>
          </p:cNvSpPr>
          <p:nvPr/>
        </p:nvSpPr>
        <p:spPr bwMode="auto">
          <a:xfrm>
            <a:off x="1466850" y="2070100"/>
            <a:ext cx="44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2.4</a:t>
            </a:r>
          </a:p>
        </p:txBody>
      </p:sp>
      <p:sp>
        <p:nvSpPr>
          <p:cNvPr id="332843" name="Text Box 42"/>
          <p:cNvSpPr txBox="1">
            <a:spLocks noChangeArrowheads="1"/>
          </p:cNvSpPr>
          <p:nvPr/>
        </p:nvSpPr>
        <p:spPr bwMode="auto">
          <a:xfrm>
            <a:off x="1466850" y="1565275"/>
            <a:ext cx="44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2.8</a:t>
            </a:r>
          </a:p>
        </p:txBody>
      </p:sp>
      <p:sp>
        <p:nvSpPr>
          <p:cNvPr id="332844" name="Text Box 43"/>
          <p:cNvSpPr txBox="1">
            <a:spLocks noChangeArrowheads="1"/>
          </p:cNvSpPr>
          <p:nvPr/>
        </p:nvSpPr>
        <p:spPr bwMode="auto">
          <a:xfrm>
            <a:off x="1468438" y="5094288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0.0</a:t>
            </a:r>
          </a:p>
        </p:txBody>
      </p:sp>
      <p:sp>
        <p:nvSpPr>
          <p:cNvPr id="332845" name="Text Box 44"/>
          <p:cNvSpPr txBox="1">
            <a:spLocks noChangeArrowheads="1"/>
          </p:cNvSpPr>
          <p:nvPr/>
        </p:nvSpPr>
        <p:spPr bwMode="auto">
          <a:xfrm>
            <a:off x="4116388" y="5556250"/>
            <a:ext cx="1398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" panose="020B0604020202020204" pitchFamily="34" charset="0"/>
                <a:ea typeface="MS PGothic" panose="020B0600070205080204" pitchFamily="34" charset="-128"/>
              </a:rPr>
              <a:t>Wavelength [nm]</a:t>
            </a:r>
          </a:p>
        </p:txBody>
      </p:sp>
      <p:sp>
        <p:nvSpPr>
          <p:cNvPr id="332846" name="Text Box 45"/>
          <p:cNvSpPr txBox="1">
            <a:spLocks noChangeArrowheads="1"/>
          </p:cNvSpPr>
          <p:nvPr/>
        </p:nvSpPr>
        <p:spPr bwMode="auto">
          <a:xfrm rot="-5400000">
            <a:off x="3969" y="3167856"/>
            <a:ext cx="24257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" panose="020B0604020202020204" pitchFamily="34" charset="0"/>
                <a:ea typeface="MS PGothic" panose="020B0600070205080204" pitchFamily="34" charset="-128"/>
              </a:rPr>
              <a:t>Absorption coefficient [1/µm]</a:t>
            </a:r>
          </a:p>
        </p:txBody>
      </p:sp>
      <p:sp>
        <p:nvSpPr>
          <p:cNvPr id="332847" name="Freeform 46"/>
          <p:cNvSpPr>
            <a:spLocks/>
          </p:cNvSpPr>
          <p:nvPr/>
        </p:nvSpPr>
        <p:spPr bwMode="auto">
          <a:xfrm>
            <a:off x="3071813" y="1455738"/>
            <a:ext cx="2941637" cy="3767137"/>
          </a:xfrm>
          <a:custGeom>
            <a:avLst/>
            <a:gdLst>
              <a:gd name="T0" fmla="*/ 0 w 1782"/>
              <a:gd name="T1" fmla="*/ 0 h 2373"/>
              <a:gd name="T2" fmla="*/ 135362 w 1782"/>
              <a:gd name="T3" fmla="*/ 1949450 h 2373"/>
              <a:gd name="T4" fmla="*/ 345007 w 1782"/>
              <a:gd name="T5" fmla="*/ 3248025 h 2373"/>
              <a:gd name="T6" fmla="*/ 569509 w 1782"/>
              <a:gd name="T7" fmla="*/ 3551237 h 2373"/>
              <a:gd name="T8" fmla="*/ 749441 w 1782"/>
              <a:gd name="T9" fmla="*/ 3449637 h 2373"/>
              <a:gd name="T10" fmla="*/ 945880 w 1782"/>
              <a:gd name="T11" fmla="*/ 3103562 h 2373"/>
              <a:gd name="T12" fmla="*/ 1244666 w 1782"/>
              <a:gd name="T13" fmla="*/ 2324100 h 2373"/>
              <a:gd name="T14" fmla="*/ 1441105 w 1782"/>
              <a:gd name="T15" fmla="*/ 1890712 h 2373"/>
              <a:gd name="T16" fmla="*/ 1739891 w 1782"/>
              <a:gd name="T17" fmla="*/ 2728912 h 2373"/>
              <a:gd name="T18" fmla="*/ 1966044 w 1782"/>
              <a:gd name="T19" fmla="*/ 3406775 h 2373"/>
              <a:gd name="T20" fmla="*/ 2220259 w 1782"/>
              <a:gd name="T21" fmla="*/ 3695700 h 2373"/>
              <a:gd name="T22" fmla="*/ 2941637 w 1782"/>
              <a:gd name="T23" fmla="*/ 3767137 h 23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782" h="2373">
                <a:moveTo>
                  <a:pt x="0" y="0"/>
                </a:moveTo>
                <a:cubicBezTo>
                  <a:pt x="23" y="443"/>
                  <a:pt x="47" y="887"/>
                  <a:pt x="82" y="1228"/>
                </a:cubicBezTo>
                <a:cubicBezTo>
                  <a:pt x="117" y="1569"/>
                  <a:pt x="165" y="1878"/>
                  <a:pt x="209" y="2046"/>
                </a:cubicBezTo>
                <a:cubicBezTo>
                  <a:pt x="253" y="2214"/>
                  <a:pt x="304" y="2216"/>
                  <a:pt x="345" y="2237"/>
                </a:cubicBezTo>
                <a:cubicBezTo>
                  <a:pt x="386" y="2258"/>
                  <a:pt x="416" y="2220"/>
                  <a:pt x="454" y="2173"/>
                </a:cubicBezTo>
                <a:cubicBezTo>
                  <a:pt x="492" y="2126"/>
                  <a:pt x="523" y="2073"/>
                  <a:pt x="573" y="1955"/>
                </a:cubicBezTo>
                <a:cubicBezTo>
                  <a:pt x="623" y="1837"/>
                  <a:pt x="704" y="1591"/>
                  <a:pt x="754" y="1464"/>
                </a:cubicBezTo>
                <a:cubicBezTo>
                  <a:pt x="804" y="1337"/>
                  <a:pt x="823" y="1149"/>
                  <a:pt x="873" y="1191"/>
                </a:cubicBezTo>
                <a:cubicBezTo>
                  <a:pt x="923" y="1233"/>
                  <a:pt x="1001" y="1560"/>
                  <a:pt x="1054" y="1719"/>
                </a:cubicBezTo>
                <a:cubicBezTo>
                  <a:pt x="1107" y="1878"/>
                  <a:pt x="1143" y="2045"/>
                  <a:pt x="1191" y="2146"/>
                </a:cubicBezTo>
                <a:cubicBezTo>
                  <a:pt x="1239" y="2247"/>
                  <a:pt x="1247" y="2290"/>
                  <a:pt x="1345" y="2328"/>
                </a:cubicBezTo>
                <a:cubicBezTo>
                  <a:pt x="1443" y="2366"/>
                  <a:pt x="1612" y="2369"/>
                  <a:pt x="1782" y="2373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49" name="Line 48"/>
          <p:cNvSpPr>
            <a:spLocks noChangeShapeType="1"/>
          </p:cNvSpPr>
          <p:nvPr/>
        </p:nvSpPr>
        <p:spPr bwMode="auto">
          <a:xfrm flipV="1">
            <a:off x="3743325" y="2965450"/>
            <a:ext cx="0" cy="22510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50" name="Line 49"/>
          <p:cNvSpPr>
            <a:spLocks noChangeShapeType="1"/>
          </p:cNvSpPr>
          <p:nvPr/>
        </p:nvSpPr>
        <p:spPr bwMode="auto">
          <a:xfrm flipV="1">
            <a:off x="6932613" y="2994025"/>
            <a:ext cx="0" cy="2236788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52" name="Text Box 51"/>
          <p:cNvSpPr txBox="1">
            <a:spLocks noChangeArrowheads="1"/>
          </p:cNvSpPr>
          <p:nvPr/>
        </p:nvSpPr>
        <p:spPr bwMode="auto">
          <a:xfrm>
            <a:off x="3301027" y="2339490"/>
            <a:ext cx="9541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ja-JP" sz="1800" dirty="0" err="1">
                <a:latin typeface="Arial" panose="020B0604020202020204" pitchFamily="34" charset="0"/>
                <a:ea typeface="MS PGothic" panose="020B0600070205080204" pitchFamily="34" charset="-128"/>
              </a:rPr>
              <a:t>KrF</a:t>
            </a:r>
            <a:endParaRPr lang="en-US" altLang="ja-JP" sz="18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/>
            <a:r>
              <a:rPr lang="en-US" altLang="ja-JP" sz="1800" dirty="0">
                <a:latin typeface="Arial" panose="020B0604020202020204" pitchFamily="34" charset="0"/>
                <a:ea typeface="MS PGothic" panose="020B0600070205080204" pitchFamily="34" charset="-128"/>
              </a:rPr>
              <a:t>248 nm</a:t>
            </a:r>
          </a:p>
        </p:txBody>
      </p:sp>
      <p:sp>
        <p:nvSpPr>
          <p:cNvPr id="332853" name="Text Box 52"/>
          <p:cNvSpPr txBox="1">
            <a:spLocks noChangeArrowheads="1"/>
          </p:cNvSpPr>
          <p:nvPr/>
        </p:nvSpPr>
        <p:spPr bwMode="auto">
          <a:xfrm>
            <a:off x="6452384" y="2446339"/>
            <a:ext cx="12041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ja-JP" sz="1800" dirty="0">
                <a:latin typeface="Arial" panose="020B0604020202020204" pitchFamily="34" charset="0"/>
                <a:ea typeface="MS PGothic" panose="020B0600070205080204" pitchFamily="34" charset="-128"/>
              </a:rPr>
              <a:t>i-line</a:t>
            </a:r>
          </a:p>
          <a:p>
            <a:pPr algn="ctr"/>
            <a:r>
              <a:rPr lang="en-US" altLang="ja-JP" sz="1800" dirty="0">
                <a:latin typeface="Arial" panose="020B0604020202020204" pitchFamily="34" charset="0"/>
                <a:ea typeface="MS PGothic" panose="020B0600070205080204" pitchFamily="34" charset="-128"/>
              </a:rPr>
              <a:t>365 nm</a:t>
            </a:r>
          </a:p>
        </p:txBody>
      </p:sp>
      <p:sp>
        <p:nvSpPr>
          <p:cNvPr id="332854" name="Text Box 53"/>
          <p:cNvSpPr txBox="1">
            <a:spLocks noChangeArrowheads="1"/>
          </p:cNvSpPr>
          <p:nvPr/>
        </p:nvSpPr>
        <p:spPr bwMode="auto">
          <a:xfrm>
            <a:off x="2209800" y="5943600"/>
            <a:ext cx="4929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" panose="020B0604020202020204" pitchFamily="34" charset="0"/>
                <a:ea typeface="MS PGothic" panose="020B0600070205080204" pitchFamily="34" charset="-128"/>
              </a:rPr>
              <a:t>Source: R.D. Allen et al., IBM J. Res. Develop. 41 (1/2), 95-104 (1997)</a:t>
            </a:r>
          </a:p>
        </p:txBody>
      </p:sp>
      <p:sp>
        <p:nvSpPr>
          <p:cNvPr id="332855" name="Rectangle 54"/>
          <p:cNvSpPr>
            <a:spLocks noChangeArrowheads="1"/>
          </p:cNvSpPr>
          <p:nvPr/>
        </p:nvSpPr>
        <p:spPr bwMode="auto">
          <a:xfrm>
            <a:off x="533400" y="457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ja-JP" sz="4400">
                <a:solidFill>
                  <a:schemeClr val="accent2"/>
                </a:solidFill>
                <a:ea typeface="MS PGothic" panose="020B0600070205080204" pitchFamily="34" charset="-128"/>
              </a:rPr>
              <a:t>Absorption of Photoresist Polymers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113614" y="2974314"/>
          <a:ext cx="990419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6" name="CS ChemDraw Drawing" r:id="rId4" imgW="1411972" imgH="1868889" progId="ChemDraw.Document.6.0">
                  <p:embed/>
                </p:oleObj>
              </mc:Choice>
              <mc:Fallback>
                <p:oleObj name="CS ChemDraw Drawing" r:id="rId4" imgW="1411972" imgH="1868889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3614" y="2974314"/>
                        <a:ext cx="990419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361175" y="2497138"/>
          <a:ext cx="1237597" cy="100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7" name="CS ChemDraw Drawing" r:id="rId6" imgW="1703160" imgH="1381397" progId="ChemDraw.Document.6.0">
                  <p:embed/>
                </p:oleObj>
              </mc:Choice>
              <mc:Fallback>
                <p:oleObj name="CS ChemDraw Drawing" r:id="rId6" imgW="1703160" imgH="1381397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1175" y="2497138"/>
                        <a:ext cx="1237597" cy="1003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6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2" descr="p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7"/>
          <a:stretch>
            <a:fillRect/>
          </a:stretch>
        </p:blipFill>
        <p:spPr bwMode="auto">
          <a:xfrm>
            <a:off x="1100138" y="3259137"/>
            <a:ext cx="6989763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3" descr="p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01"/>
          <a:stretch>
            <a:fillRect/>
          </a:stretch>
        </p:blipFill>
        <p:spPr bwMode="auto">
          <a:xfrm>
            <a:off x="935038" y="1616073"/>
            <a:ext cx="698976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Text Box 4"/>
          <p:cNvSpPr txBox="1">
            <a:spLocks noChangeArrowheads="1"/>
          </p:cNvSpPr>
          <p:nvPr/>
        </p:nvSpPr>
        <p:spPr bwMode="auto">
          <a:xfrm>
            <a:off x="886619" y="440598"/>
            <a:ext cx="708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rgbClr val="0000FF"/>
                </a:solidFill>
              </a:rPr>
              <a:t>Side Chain </a:t>
            </a:r>
            <a:r>
              <a:rPr lang="en-US" altLang="en-US" sz="4000" dirty="0" err="1">
                <a:solidFill>
                  <a:srgbClr val="0000FF"/>
                </a:solidFill>
              </a:rPr>
              <a:t>Deprotection</a:t>
            </a:r>
            <a:r>
              <a:rPr lang="en-US" altLang="en-US" sz="4000" dirty="0">
                <a:solidFill>
                  <a:srgbClr val="0000FF"/>
                </a:solidFill>
              </a:rPr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32036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2" descr="p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8" y="990600"/>
            <a:ext cx="86518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550865" y="30480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+mj-lt"/>
              </a:rPr>
              <a:t>Infrared Spectrum before and after Exposure</a:t>
            </a:r>
          </a:p>
        </p:txBody>
      </p:sp>
    </p:spTree>
    <p:extLst>
      <p:ext uri="{BB962C8B-B14F-4D97-AF65-F5344CB8AC3E}">
        <p14:creationId xmlns:p14="http://schemas.microsoft.com/office/powerpoint/2010/main" val="10812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4000" dirty="0" smtClean="0">
                <a:solidFill>
                  <a:srgbClr val="0000FF"/>
                </a:solidFill>
              </a:rPr>
              <a:t>Formyl Ester </a:t>
            </a:r>
            <a:r>
              <a:rPr lang="en-US" altLang="en-US" sz="4000" dirty="0" err="1" smtClean="0">
                <a:solidFill>
                  <a:srgbClr val="0000FF"/>
                </a:solidFill>
              </a:rPr>
              <a:t>Deprotection</a:t>
            </a:r>
            <a:r>
              <a:rPr lang="en-US" altLang="en-US" sz="4000" dirty="0" smtClean="0">
                <a:solidFill>
                  <a:srgbClr val="0000FF"/>
                </a:solidFill>
              </a:rPr>
              <a:t> </a:t>
            </a:r>
            <a:r>
              <a:rPr lang="en-US" altLang="en-US" sz="4000" dirty="0">
                <a:solidFill>
                  <a:srgbClr val="0000FF"/>
                </a:solidFill>
              </a:rPr>
              <a:t>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193755"/>
            <a:ext cx="7010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be developed in positive tone with aqueous 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be developed in negative tone with organic solvents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Unfortunately not storage stable due to facile hydrolysis by water. 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Unfortunately too slow for Hg lamp exposure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7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81400" y="152400"/>
            <a:ext cx="1749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 smtClean="0">
                <a:solidFill>
                  <a:srgbClr val="0000FF"/>
                </a:solidFill>
                <a:latin typeface="+mn-lt"/>
              </a:rPr>
              <a:t>Exam II</a:t>
            </a:r>
            <a:endParaRPr lang="en-US" altLang="en-US" sz="3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798731"/>
            <a:ext cx="6705600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</a:t>
            </a:r>
            <a:r>
              <a:rPr lang="en-US" dirty="0" smtClean="0"/>
              <a:t>: 9:30- 11 AM Thursday Nov. 15</a:t>
            </a:r>
            <a:r>
              <a:rPr lang="en-US" baseline="30000" dirty="0" smtClean="0"/>
              <a:t>th</a:t>
            </a:r>
          </a:p>
          <a:p>
            <a:endParaRPr lang="en-US" baseline="30000" dirty="0"/>
          </a:p>
          <a:p>
            <a:r>
              <a:rPr lang="en-US" b="1" dirty="0" smtClean="0"/>
              <a:t>Where</a:t>
            </a:r>
            <a:r>
              <a:rPr lang="en-US" dirty="0" smtClean="0"/>
              <a:t>: FNT 1.206A</a:t>
            </a:r>
          </a:p>
          <a:p>
            <a:endParaRPr lang="en-US" dirty="0"/>
          </a:p>
          <a:p>
            <a:r>
              <a:rPr lang="en-US" b="1" dirty="0" smtClean="0"/>
              <a:t>What</a:t>
            </a:r>
            <a:r>
              <a:rPr lang="en-US" dirty="0" smtClean="0"/>
              <a:t>: Lectures through 11/14/2018</a:t>
            </a:r>
          </a:p>
          <a:p>
            <a:endParaRPr lang="en-US" dirty="0"/>
          </a:p>
          <a:p>
            <a:r>
              <a:rPr lang="en-US" b="1" dirty="0" smtClean="0"/>
              <a:t>Bring</a:t>
            </a:r>
            <a:r>
              <a:rPr lang="en-US" dirty="0" smtClean="0"/>
              <a:t>: Pencil and eraser</a:t>
            </a:r>
          </a:p>
          <a:p>
            <a:endParaRPr lang="en-US" sz="1800" dirty="0"/>
          </a:p>
          <a:p>
            <a:r>
              <a:rPr lang="en-US" b="1" dirty="0" smtClean="0"/>
              <a:t>Do</a:t>
            </a:r>
            <a:r>
              <a:rPr lang="en-US" dirty="0" smtClean="0"/>
              <a:t>: Study notes, review </a:t>
            </a:r>
            <a:r>
              <a:rPr lang="en-US" dirty="0" err="1" smtClean="0"/>
              <a:t>quizes</a:t>
            </a:r>
            <a:r>
              <a:rPr lang="en-US" dirty="0" smtClean="0"/>
              <a:t>  and ask questions…work with a friend??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4876800"/>
            <a:ext cx="152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48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71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Calibri" panose="020F0502020204030204"/>
              </a:rPr>
              <a:t>These systems </a:t>
            </a:r>
            <a:r>
              <a:rPr lang="en-US" altLang="en-US" sz="3200" dirty="0" smtClean="0">
                <a:solidFill>
                  <a:srgbClr val="0000FF"/>
                </a:solidFill>
                <a:latin typeface="Calibri" panose="020F0502020204030204"/>
              </a:rPr>
              <a:t>are wonderful  but </a:t>
            </a:r>
            <a:r>
              <a:rPr lang="en-US" altLang="en-US" sz="3200" dirty="0">
                <a:solidFill>
                  <a:srgbClr val="FF0000"/>
                </a:solidFill>
                <a:latin typeface="Calibri" panose="020F0502020204030204"/>
              </a:rPr>
              <a:t>FAR</a:t>
            </a:r>
            <a:r>
              <a:rPr lang="en-US" altLang="en-US" sz="3200" dirty="0">
                <a:solidFill>
                  <a:srgbClr val="0000FF"/>
                </a:solidFill>
                <a:latin typeface="Calibri" panose="020F0502020204030204"/>
              </a:rPr>
              <a:t> TOO SLOW!!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2" y="1319214"/>
            <a:ext cx="6711951" cy="50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1250733" y="328040"/>
            <a:ext cx="6728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200" i="1" dirty="0">
                <a:solidFill>
                  <a:srgbClr val="0000FF"/>
                </a:solidFill>
                <a:latin typeface="Verdana" panose="020B0604030504040204" pitchFamily="34" charset="0"/>
              </a:rPr>
              <a:t>Photochemistry Counts Photons</a:t>
            </a:r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670993" y="1057278"/>
            <a:ext cx="908260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solidFill>
                  <a:prstClr val="black"/>
                </a:solidFill>
              </a:rPr>
              <a:t>Starting Material + Photon 			Product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 sz="28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solidFill>
                  <a:prstClr val="black"/>
                </a:solidFill>
              </a:rPr>
              <a:t>	</a:t>
            </a:r>
            <a:r>
              <a:rPr lang="en-US" altLang="en-US" sz="3200" dirty="0">
                <a:solidFill>
                  <a:prstClr val="black"/>
                </a:solidFill>
              </a:rPr>
              <a:t>Energy/Photon, E = </a:t>
            </a:r>
            <a:r>
              <a:rPr lang="en-US" altLang="en-US" sz="3200" dirty="0" err="1">
                <a:solidFill>
                  <a:prstClr val="black"/>
                </a:solidFill>
              </a:rPr>
              <a:t>hv</a:t>
            </a:r>
            <a:r>
              <a:rPr lang="en-US" altLang="en-US" sz="3200" dirty="0">
                <a:solidFill>
                  <a:prstClr val="black"/>
                </a:solidFill>
              </a:rPr>
              <a:t> = </a:t>
            </a:r>
            <a:r>
              <a:rPr lang="en-US" altLang="en-US" sz="3200" dirty="0" err="1">
                <a:solidFill>
                  <a:prstClr val="black"/>
                </a:solidFill>
              </a:rPr>
              <a:t>hc</a:t>
            </a:r>
            <a:r>
              <a:rPr lang="en-US" altLang="en-US" sz="3200" dirty="0">
                <a:solidFill>
                  <a:prstClr val="black"/>
                </a:solidFill>
              </a:rPr>
              <a:t>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 sz="28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solidFill>
                  <a:prstClr val="black"/>
                </a:solidFill>
              </a:rPr>
              <a:t>As </a:t>
            </a:r>
            <a:r>
              <a:rPr lang="en-US" altLang="en-US" sz="2800" dirty="0">
                <a:solidFill>
                  <a:prstClr val="black"/>
                </a:solidFill>
              </a:rPr>
              <a:t>Wavelength Decreases, Energy/Photon Increases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</a:rPr>
              <a:t>  Fewer </a:t>
            </a:r>
            <a:r>
              <a:rPr lang="en-US" altLang="en-US" sz="2800" dirty="0" smtClean="0">
                <a:solidFill>
                  <a:prstClr val="black"/>
                </a:solidFill>
              </a:rPr>
              <a:t>photons </a:t>
            </a:r>
            <a:r>
              <a:rPr lang="en-US" altLang="en-US" sz="2800" dirty="0">
                <a:solidFill>
                  <a:prstClr val="black"/>
                </a:solidFill>
              </a:rPr>
              <a:t>are </a:t>
            </a:r>
            <a:r>
              <a:rPr lang="en-US" altLang="en-US" sz="2800" dirty="0" smtClean="0">
                <a:solidFill>
                  <a:prstClr val="black"/>
                </a:solidFill>
              </a:rPr>
              <a:t>available </a:t>
            </a:r>
            <a:r>
              <a:rPr lang="en-US" altLang="en-US" sz="2800" dirty="0">
                <a:solidFill>
                  <a:prstClr val="black"/>
                </a:solidFill>
              </a:rPr>
              <a:t>for a </a:t>
            </a:r>
            <a:r>
              <a:rPr lang="en-US" altLang="en-US" sz="2800" dirty="0" smtClean="0">
                <a:solidFill>
                  <a:prstClr val="black"/>
                </a:solidFill>
              </a:rPr>
              <a:t>given exposure </a:t>
            </a:r>
            <a:endParaRPr lang="en-US" altLang="en-US" sz="28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-US" altLang="en-US" sz="2800" dirty="0">
                <a:solidFill>
                  <a:prstClr val="black"/>
                </a:solidFill>
              </a:rPr>
              <a:t>    </a:t>
            </a:r>
            <a:r>
              <a:rPr lang="en-US" altLang="en-US" sz="2800" dirty="0" smtClean="0">
                <a:solidFill>
                  <a:prstClr val="black"/>
                </a:solidFill>
              </a:rPr>
              <a:t>measured </a:t>
            </a:r>
            <a:r>
              <a:rPr lang="en-US" altLang="en-US" sz="2800" dirty="0">
                <a:solidFill>
                  <a:prstClr val="black"/>
                </a:solidFill>
              </a:rPr>
              <a:t>in </a:t>
            </a:r>
            <a:r>
              <a:rPr lang="en-US" altLang="en-US" sz="2800" dirty="0" err="1">
                <a:solidFill>
                  <a:prstClr val="black"/>
                </a:solidFill>
              </a:rPr>
              <a:t>millijoules</a:t>
            </a:r>
            <a:r>
              <a:rPr lang="en-US" altLang="en-US" sz="2800" dirty="0">
                <a:solidFill>
                  <a:prstClr val="black"/>
                </a:solidFill>
              </a:rPr>
              <a:t>/area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</a:rPr>
              <a:t>  Mercury </a:t>
            </a:r>
            <a:r>
              <a:rPr lang="en-US" altLang="en-US" sz="2800" dirty="0" smtClean="0">
                <a:solidFill>
                  <a:prstClr val="black"/>
                </a:solidFill>
              </a:rPr>
              <a:t>lamp produces </a:t>
            </a:r>
            <a:r>
              <a:rPr lang="en-US" altLang="en-US" sz="2800" dirty="0">
                <a:solidFill>
                  <a:prstClr val="black"/>
                </a:solidFill>
              </a:rPr>
              <a:t>far less Energy in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-US" altLang="en-US" sz="2800" dirty="0">
                <a:solidFill>
                  <a:prstClr val="black"/>
                </a:solidFill>
              </a:rPr>
              <a:t>    Deep UV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Tx/>
              <a:buChar char="•"/>
            </a:pPr>
            <a:r>
              <a:rPr lang="en-US" altLang="en-US" sz="2800" dirty="0">
                <a:solidFill>
                  <a:prstClr val="black"/>
                </a:solidFill>
              </a:rPr>
              <a:t>  </a:t>
            </a:r>
            <a:r>
              <a:rPr lang="en-US" altLang="en-US" sz="2800" b="1" dirty="0">
                <a:solidFill>
                  <a:prstClr val="black"/>
                </a:solidFill>
              </a:rPr>
              <a:t>Throughput Therefore Requires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-US" altLang="en-US" sz="2800" dirty="0">
                <a:solidFill>
                  <a:prstClr val="black"/>
                </a:solidFill>
              </a:rPr>
              <a:t>	-- Brighter Light Bulbs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en-US" altLang="en-US" sz="2800" dirty="0">
                <a:solidFill>
                  <a:prstClr val="black"/>
                </a:solidFill>
              </a:rPr>
              <a:t>	-- More Sensitive Resists</a:t>
            </a:r>
          </a:p>
        </p:txBody>
      </p:sp>
      <p:sp>
        <p:nvSpPr>
          <p:cNvPr id="109573" name="Line 4"/>
          <p:cNvSpPr>
            <a:spLocks noChangeShapeType="1"/>
          </p:cNvSpPr>
          <p:nvPr/>
        </p:nvSpPr>
        <p:spPr bwMode="auto">
          <a:xfrm>
            <a:off x="5237956" y="1399355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09574" name="Object 5"/>
          <p:cNvGraphicFramePr>
            <a:graphicFrameLocks noChangeAspect="1"/>
          </p:cNvGraphicFramePr>
          <p:nvPr>
            <p:extLst/>
          </p:nvPr>
        </p:nvGraphicFramePr>
        <p:xfrm>
          <a:off x="6350603" y="1999926"/>
          <a:ext cx="365508" cy="51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7" name="Equation" r:id="rId4" imgW="126725" imgH="177415" progId="Equation.3">
                  <p:embed/>
                </p:oleObj>
              </mc:Choice>
              <mc:Fallback>
                <p:oleObj name="Equation" r:id="rId4" imgW="126725" imgH="177415" progId="Equation.3">
                  <p:embed/>
                  <p:pic>
                    <p:nvPicPr>
                      <p:cNvPr id="1095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603" y="1999926"/>
                        <a:ext cx="365508" cy="512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2" descr="p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"/>
          <a:stretch>
            <a:fillRect/>
          </a:stretch>
        </p:blipFill>
        <p:spPr bwMode="auto">
          <a:xfrm>
            <a:off x="762001" y="935042"/>
            <a:ext cx="7410451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923927" y="122242"/>
            <a:ext cx="7455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>
                <a:solidFill>
                  <a:srgbClr val="0000FF"/>
                </a:solidFill>
              </a:rPr>
              <a:t>Excimer Lasers are very bright “lights”</a:t>
            </a:r>
          </a:p>
        </p:txBody>
      </p:sp>
    </p:spTree>
    <p:extLst>
      <p:ext uri="{BB962C8B-B14F-4D97-AF65-F5344CB8AC3E}">
        <p14:creationId xmlns:p14="http://schemas.microsoft.com/office/powerpoint/2010/main" val="12140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2" descr="p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9"/>
          <a:stretch>
            <a:fillRect/>
          </a:stretch>
        </p:blipFill>
        <p:spPr bwMode="auto">
          <a:xfrm>
            <a:off x="1219203" y="1143003"/>
            <a:ext cx="7027863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Text Box 3"/>
          <p:cNvSpPr txBox="1">
            <a:spLocks noChangeArrowheads="1"/>
          </p:cNvSpPr>
          <p:nvPr/>
        </p:nvSpPr>
        <p:spPr bwMode="auto">
          <a:xfrm>
            <a:off x="2438401" y="304802"/>
            <a:ext cx="37080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rgbClr val="0000FF"/>
                </a:solidFill>
              </a:rPr>
              <a:t>Excimer Lasers</a:t>
            </a:r>
          </a:p>
        </p:txBody>
      </p:sp>
    </p:spTree>
    <p:extLst>
      <p:ext uri="{BB962C8B-B14F-4D97-AF65-F5344CB8AC3E}">
        <p14:creationId xmlns:p14="http://schemas.microsoft.com/office/powerpoint/2010/main" val="406023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7272"/>
          <a:stretch>
            <a:fillRect/>
          </a:stretch>
        </p:blipFill>
        <p:spPr bwMode="auto">
          <a:xfrm>
            <a:off x="552453" y="666751"/>
            <a:ext cx="74009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2025651" y="236540"/>
            <a:ext cx="57118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>
                <a:solidFill>
                  <a:srgbClr val="0000FF"/>
                </a:solidFill>
              </a:rPr>
              <a:t>Mercury Xenon Lamp Output</a:t>
            </a:r>
          </a:p>
        </p:txBody>
      </p:sp>
    </p:spTree>
    <p:extLst>
      <p:ext uri="{BB962C8B-B14F-4D97-AF65-F5344CB8AC3E}">
        <p14:creationId xmlns:p14="http://schemas.microsoft.com/office/powerpoint/2010/main" val="18373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2" descr="p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5" y="966788"/>
            <a:ext cx="716915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4" name="Text Box 3"/>
          <p:cNvSpPr txBox="1">
            <a:spLocks noChangeArrowheads="1"/>
          </p:cNvSpPr>
          <p:nvPr/>
        </p:nvSpPr>
        <p:spPr bwMode="auto">
          <a:xfrm>
            <a:off x="1019175" y="387350"/>
            <a:ext cx="7091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Incident Power at the Wafer Plane PE-500</a:t>
            </a:r>
          </a:p>
        </p:txBody>
      </p:sp>
      <p:sp>
        <p:nvSpPr>
          <p:cNvPr id="2" name="Curved Down Arrow 1"/>
          <p:cNvSpPr/>
          <p:nvPr/>
        </p:nvSpPr>
        <p:spPr>
          <a:xfrm flipH="1" flipV="1">
            <a:off x="2667000" y="5715000"/>
            <a:ext cx="914400" cy="529674"/>
          </a:xfrm>
          <a:prstGeom prst="curvedDownArrow">
            <a:avLst>
              <a:gd name="adj1" fmla="val 12607"/>
              <a:gd name="adj2" fmla="val 26306"/>
              <a:gd name="adj3" fmla="val 291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 rot="10596970" flipV="1">
            <a:off x="3574235" y="4723967"/>
            <a:ext cx="1286789" cy="57255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534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UV Spectra of </a:t>
            </a:r>
            <a:r>
              <a:rPr lang="en-US" dirty="0" err="1" smtClean="0">
                <a:solidFill>
                  <a:srgbClr val="3333FF"/>
                </a:solidFill>
              </a:rPr>
              <a:t>Novolac</a:t>
            </a:r>
            <a:r>
              <a:rPr lang="en-US" dirty="0" smtClean="0">
                <a:solidFill>
                  <a:srgbClr val="3333FF"/>
                </a:solidFill>
              </a:rPr>
              <a:t> and </a:t>
            </a:r>
            <a:r>
              <a:rPr lang="en-US" dirty="0" err="1" smtClean="0">
                <a:solidFill>
                  <a:srgbClr val="3333FF"/>
                </a:solidFill>
              </a:rPr>
              <a:t>Diazonaphthoquinone</a:t>
            </a:r>
            <a:endParaRPr lang="en-US" dirty="0">
              <a:solidFill>
                <a:srgbClr val="3333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400" y="990600"/>
            <a:ext cx="6421438" cy="5473700"/>
            <a:chOff x="1320800" y="1219200"/>
            <a:chExt cx="6421438" cy="5473700"/>
          </a:xfrm>
        </p:grpSpPr>
        <p:pic>
          <p:nvPicPr>
            <p:cNvPr id="148483" name="Picture 2" descr="p3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20800" y="1219200"/>
              <a:ext cx="6421438" cy="547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1752600" y="1219200"/>
              <a:ext cx="5943600" cy="0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18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2" descr="p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339"/>
            <a:ext cx="5791200" cy="65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AutoShape 3"/>
          <p:cNvSpPr>
            <a:spLocks noChangeArrowheads="1"/>
          </p:cNvSpPr>
          <p:nvPr/>
        </p:nvSpPr>
        <p:spPr bwMode="auto">
          <a:xfrm>
            <a:off x="2971800" y="1371600"/>
            <a:ext cx="609600" cy="4648200"/>
          </a:xfrm>
          <a:prstGeom prst="upDownArrow">
            <a:avLst>
              <a:gd name="adj1" fmla="val 50000"/>
              <a:gd name="adj2" fmla="val 152500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18039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0533" name="Rectangle 4"/>
          <p:cNvSpPr>
            <a:spLocks noChangeArrowheads="1"/>
          </p:cNvSpPr>
          <p:nvPr/>
        </p:nvSpPr>
        <p:spPr bwMode="auto">
          <a:xfrm>
            <a:off x="2819400" y="3200400"/>
            <a:ext cx="1752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0534" name="WordArt 5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12954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bad!</a:t>
            </a:r>
          </a:p>
        </p:txBody>
      </p:sp>
    </p:spTree>
    <p:extLst>
      <p:ext uri="{BB962C8B-B14F-4D97-AF65-F5344CB8AC3E}">
        <p14:creationId xmlns:p14="http://schemas.microsoft.com/office/powerpoint/2010/main" val="29467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465142"/>
            <a:ext cx="8918576" cy="82708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600" dirty="0">
                <a:solidFill>
                  <a:srgbClr val="0000FF"/>
                </a:solidFill>
              </a:rPr>
              <a:t>Sloped Sidewalls In </a:t>
            </a:r>
            <a:r>
              <a:rPr lang="en-US" altLang="en-US" sz="3100" dirty="0" err="1">
                <a:solidFill>
                  <a:srgbClr val="0000FF"/>
                </a:solidFill>
              </a:rPr>
              <a:t>Novolac</a:t>
            </a:r>
            <a:r>
              <a:rPr lang="en-US" altLang="en-US" sz="3100" dirty="0">
                <a:solidFill>
                  <a:srgbClr val="0000FF"/>
                </a:solidFill>
              </a:rPr>
              <a:t>-Based</a:t>
            </a:r>
            <a:r>
              <a:rPr lang="en-US" altLang="en-US" sz="3600" dirty="0">
                <a:solidFill>
                  <a:srgbClr val="0000FF"/>
                </a:solidFill>
              </a:rPr>
              <a:t> DUV Resists</a:t>
            </a:r>
          </a:p>
        </p:txBody>
      </p:sp>
      <p:pic>
        <p:nvPicPr>
          <p:cNvPr id="152580" name="Picture 3" descr="novsl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3" y="1776413"/>
            <a:ext cx="35163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Text Box 4"/>
          <p:cNvSpPr txBox="1">
            <a:spLocks noChangeArrowheads="1"/>
          </p:cNvSpPr>
          <p:nvPr/>
        </p:nvSpPr>
        <p:spPr bwMode="auto">
          <a:xfrm>
            <a:off x="5181600" y="2286000"/>
            <a:ext cx="3657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High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unbleachable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absorption leads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heavily sloped sidewalls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in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novolac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-based resists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imaged at 248 nm.</a:t>
            </a:r>
          </a:p>
        </p:txBody>
      </p:sp>
    </p:spTree>
    <p:extLst>
      <p:ext uri="{BB962C8B-B14F-4D97-AF65-F5344CB8AC3E}">
        <p14:creationId xmlns:p14="http://schemas.microsoft.com/office/powerpoint/2010/main" val="915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3" y="6416678"/>
            <a:ext cx="638175" cy="352425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19B6DFF-ACA2-493B-869F-0AC61A2D3BA6}" type="slidenum">
              <a:rPr lang="en-US" altLang="zh-TW" sz="1400">
                <a:solidFill>
                  <a:srgbClr val="CC66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altLang="zh-TW" sz="1400">
              <a:solidFill>
                <a:srgbClr val="CC6600"/>
              </a:solidFill>
            </a:endParaRPr>
          </a:p>
        </p:txBody>
      </p:sp>
      <p:pic>
        <p:nvPicPr>
          <p:cNvPr id="130051" name="Picture 2" descr="p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23830"/>
          <a:stretch>
            <a:fillRect/>
          </a:stretch>
        </p:blipFill>
        <p:spPr bwMode="auto">
          <a:xfrm>
            <a:off x="609600" y="1600201"/>
            <a:ext cx="7924800" cy="440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Text Box 3"/>
          <p:cNvSpPr txBox="1">
            <a:spLocks noChangeArrowheads="1"/>
          </p:cNvSpPr>
          <p:nvPr/>
        </p:nvSpPr>
        <p:spPr bwMode="auto">
          <a:xfrm>
            <a:off x="762000" y="609602"/>
            <a:ext cx="762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4000" dirty="0">
                <a:solidFill>
                  <a:srgbClr val="0000FF"/>
                </a:solidFill>
              </a:rPr>
              <a:t>Single Component Negative Tone</a:t>
            </a:r>
          </a:p>
        </p:txBody>
      </p:sp>
    </p:spTree>
    <p:extLst>
      <p:ext uri="{BB962C8B-B14F-4D97-AF65-F5344CB8AC3E}">
        <p14:creationId xmlns:p14="http://schemas.microsoft.com/office/powerpoint/2010/main" val="10801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2" descr="p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8" y="214316"/>
            <a:ext cx="776922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457200" y="228603"/>
            <a:ext cx="8153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600" dirty="0">
                <a:solidFill>
                  <a:srgbClr val="0000FF"/>
                </a:solidFill>
              </a:rPr>
              <a:t>Two Component Systems - Negative tone</a:t>
            </a:r>
          </a:p>
        </p:txBody>
      </p:sp>
      <p:sp>
        <p:nvSpPr>
          <p:cNvPr id="134149" name="Text Box 4"/>
          <p:cNvSpPr txBox="1">
            <a:spLocks noChangeArrowheads="1"/>
          </p:cNvSpPr>
          <p:nvPr/>
        </p:nvSpPr>
        <p:spPr bwMode="auto">
          <a:xfrm>
            <a:off x="384175" y="5868990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dirty="0">
                <a:solidFill>
                  <a:srgbClr val="FF0000"/>
                </a:solidFill>
              </a:rPr>
              <a:t>Hitachi</a:t>
            </a:r>
          </a:p>
        </p:txBody>
      </p:sp>
    </p:spTree>
    <p:extLst>
      <p:ext uri="{BB962C8B-B14F-4D97-AF65-F5344CB8AC3E}">
        <p14:creationId xmlns:p14="http://schemas.microsoft.com/office/powerpoint/2010/main" val="18664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II template- 9-2005">
  <a:themeElements>
    <a:clrScheme name="MII template- 9-20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I template- 9-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I template- 9-20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I template- 9-20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20547</TotalTime>
  <Words>469</Words>
  <Application>Microsoft Office PowerPoint</Application>
  <PresentationFormat>On-screen Show (4:3)</PresentationFormat>
  <Paragraphs>125</Paragraphs>
  <Slides>23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MS PGothic</vt:lpstr>
      <vt:lpstr>Arial</vt:lpstr>
      <vt:lpstr>Calibri</vt:lpstr>
      <vt:lpstr>Impact</vt:lpstr>
      <vt:lpstr>Times New Roman</vt:lpstr>
      <vt:lpstr>Verdana</vt:lpstr>
      <vt:lpstr>Webdings</vt:lpstr>
      <vt:lpstr>2_MII template- 9-2005</vt:lpstr>
      <vt:lpstr>Document</vt:lpstr>
      <vt:lpstr>CS ChemDraw Drawing</vt:lpstr>
      <vt:lpstr>Equation</vt:lpstr>
      <vt:lpstr>Lecture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Sloped Sidewalls In Novolac-Based DUV Resists</vt:lpstr>
      <vt:lpstr>PowerPoint Presentation</vt:lpstr>
      <vt:lpstr>PowerPoint Presentation</vt:lpstr>
      <vt:lpstr>PowerPoint Presentation</vt:lpstr>
      <vt:lpstr>PowerPoint Presentation</vt:lpstr>
      <vt:lpstr>Is there an I-line like positive resist for DUV???  If this can be done in the DUV… it will require:</vt:lpstr>
      <vt:lpstr>PowerPoint Presentation</vt:lpstr>
      <vt:lpstr>PowerPoint Presentation</vt:lpstr>
      <vt:lpstr>Candidate 1,3-Diacyl-2-diazo chromophores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willson</dc:creator>
  <cp:lastModifiedBy>grant</cp:lastModifiedBy>
  <cp:revision>1269</cp:revision>
  <cp:lastPrinted>2018-11-06T13:34:08Z</cp:lastPrinted>
  <dcterms:created xsi:type="dcterms:W3CDTF">2002-02-15T21:27:43Z</dcterms:created>
  <dcterms:modified xsi:type="dcterms:W3CDTF">2018-11-11T05:29:57Z</dcterms:modified>
</cp:coreProperties>
</file>